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60" r:id="rId4"/>
    <p:sldId id="258" r:id="rId5"/>
    <p:sldId id="259" r:id="rId6"/>
    <p:sldId id="272" r:id="rId7"/>
    <p:sldId id="273" r:id="rId8"/>
    <p:sldId id="274" r:id="rId9"/>
    <p:sldId id="275" r:id="rId10"/>
    <p:sldId id="276" r:id="rId11"/>
    <p:sldId id="277" r:id="rId12"/>
    <p:sldId id="284" r:id="rId13"/>
    <p:sldId id="283" r:id="rId14"/>
    <p:sldId id="282" r:id="rId15"/>
    <p:sldId id="279" r:id="rId16"/>
    <p:sldId id="280" r:id="rId17"/>
    <p:sldId id="285" r:id="rId18"/>
    <p:sldId id="266" r:id="rId19"/>
    <p:sldId id="267" r:id="rId20"/>
    <p:sldId id="268" r:id="rId21"/>
    <p:sldId id="269" r:id="rId22"/>
    <p:sldId id="270" r:id="rId23"/>
    <p:sldId id="281" r:id="rId24"/>
    <p:sldId id="286" r:id="rId25"/>
  </p:sldIdLst>
  <p:sldSz cx="9144000" cy="5143500" type="screen16x9"/>
  <p:notesSz cx="6950075" cy="92360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 userDrawn="1">
          <p15:clr>
            <a:srgbClr val="A4A3A4"/>
          </p15:clr>
        </p15:guide>
        <p15:guide id="7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D33"/>
    <a:srgbClr val="DAA600"/>
    <a:srgbClr val="B686DA"/>
    <a:srgbClr val="FFA7A7"/>
    <a:srgbClr val="F2A36E"/>
    <a:srgbClr val="5781C1"/>
    <a:srgbClr val="4F3C05"/>
    <a:srgbClr val="F7F7F7"/>
    <a:srgbClr val="7294C7"/>
    <a:srgbClr val="768A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08" autoAdjust="0"/>
    <p:restoredTop sz="96837" autoAdjust="0"/>
  </p:normalViewPr>
  <p:slideViewPr>
    <p:cSldViewPr snapToGrid="0" showGuides="1">
      <p:cViewPr varScale="1">
        <p:scale>
          <a:sx n="127" d="100"/>
          <a:sy n="127" d="100"/>
        </p:scale>
        <p:origin x="-112" y="-48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75" d="100"/>
          <a:sy n="75" d="100"/>
        </p:scale>
        <p:origin x="3990" y="69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79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79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290513"/>
            <a:ext cx="4987925" cy="280552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7" tIns="46219" rIns="92437" bIns="462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3"/>
            <a:ext cx="6504800" cy="5740537"/>
          </a:xfrm>
          <a:prstGeom prst="rect">
            <a:avLst/>
          </a:prstGeom>
        </p:spPr>
        <p:txBody>
          <a:bodyPr vert="horz" lIns="92437" tIns="46219" rIns="92437" bIns="4621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r">
              <a:defRPr sz="1000">
                <a:latin typeface="Trebuchet MS" panose="020B0603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3429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6858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0287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13716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 xmlns="">
        <p15:guide id="1" pos="2189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55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data appears to have a right </a:t>
            </a:r>
            <a:r>
              <a:rPr lang="en-US" dirty="0" err="1" smtClean="0"/>
              <a:t>skewness</a:t>
            </a:r>
            <a:r>
              <a:rPr lang="en-US" dirty="0" smtClean="0"/>
              <a:t>, however given its large sample size CLT will be robust from violations.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User can check in the same beer multiple time in multiple locations, in order to account for </a:t>
            </a:r>
            <a:r>
              <a:rPr lang="en-US" sz="2400" dirty="0" err="1" smtClean="0"/>
              <a:t>independenct</a:t>
            </a:r>
            <a:r>
              <a:rPr lang="en-US" sz="2400" dirty="0" smtClean="0"/>
              <a:t> we will average the users rating based on location; at brewery / not at brewery.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86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At a significant level of .05, </a:t>
            </a:r>
            <a:r>
              <a:rPr lang="en-US" sz="2400" dirty="0" err="1" smtClean="0"/>
              <a:t>Peticolas</a:t>
            </a:r>
            <a:r>
              <a:rPr lang="en-US" sz="2400" dirty="0" smtClean="0"/>
              <a:t>, Nobel Rey, and Community mean rating is greater while consumed at the brewery versus not at the brewery.  A 95% confident intervals are listed above.  </a:t>
            </a:r>
          </a:p>
          <a:p>
            <a:pPr marL="0" indent="0">
              <a:buNone/>
            </a:pPr>
            <a:r>
              <a:rPr lang="en-US" sz="2400" dirty="0" smtClean="0"/>
              <a:t>The average differences are small and we will need to research additional confounding variables to be imply any real changes; such as beer styles and person preferences.</a:t>
            </a:r>
            <a:endParaRPr lang="en-US" dirty="0" smtClean="0"/>
          </a:p>
          <a:p>
            <a:r>
              <a:rPr lang="en-US" sz="2400" dirty="0" smtClean="0"/>
              <a:t>This was an observational study thus no casual </a:t>
            </a:r>
            <a:r>
              <a:rPr lang="en-US" sz="2400" dirty="0" err="1" smtClean="0"/>
              <a:t>inferrence</a:t>
            </a:r>
            <a:r>
              <a:rPr lang="en-US" sz="2400" dirty="0" smtClean="0"/>
              <a:t> can be made from the study.  The data was consumed from one week worth of 300 check-ins per beer and not a random sample.  We can only generalize from this population.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49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data is required</a:t>
            </a:r>
          </a:p>
          <a:p>
            <a:r>
              <a:rPr lang="en-US" dirty="0" smtClean="0"/>
              <a:t>Include Beer Styles, IBU, ABV</a:t>
            </a:r>
          </a:p>
          <a:p>
            <a:r>
              <a:rPr lang="en-US" dirty="0" smtClean="0"/>
              <a:t>Identify type of venue</a:t>
            </a:r>
          </a:p>
          <a:p>
            <a:r>
              <a:rPr lang="en-US" dirty="0" smtClean="0"/>
              <a:t>Determine users taste preference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14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65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4614203" cy="5143500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5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0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687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pos="40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9522"/>
            <a:ext cx="9144000" cy="213955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559315"/>
            <a:ext cx="9144000" cy="112514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90" t="34294" r="8357" b="34966"/>
          <a:stretch/>
        </p:blipFill>
        <p:spPr>
          <a:xfrm>
            <a:off x="2513350" y="3817624"/>
            <a:ext cx="4163020" cy="86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7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901" y="1216821"/>
            <a:ext cx="4196953" cy="34186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3" y="1216821"/>
            <a:ext cx="4244579" cy="34186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590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5469" y="1184672"/>
            <a:ext cx="4182714" cy="617934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5469" y="1802606"/>
            <a:ext cx="4182714" cy="2763441"/>
          </a:xfrm>
        </p:spPr>
        <p:txBody>
          <a:bodyPr>
            <a:normAutofit/>
          </a:bodyPr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5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84672"/>
            <a:ext cx="4322344" cy="617934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02606"/>
            <a:ext cx="4322344" cy="2763441"/>
          </a:xfrm>
        </p:spPr>
        <p:txBody>
          <a:bodyPr>
            <a:normAutofit/>
          </a:bodyPr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5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61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6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pos="601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811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0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pos="601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86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61941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8"/>
          <p:cNvSpPr/>
          <p:nvPr/>
        </p:nvSpPr>
        <p:spPr>
          <a:xfrm>
            <a:off x="2459831" y="0"/>
            <a:ext cx="6743700" cy="5143500"/>
          </a:xfrm>
          <a:custGeom>
            <a:avLst/>
            <a:gdLst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600" h="6858000">
                <a:moveTo>
                  <a:pt x="0" y="0"/>
                </a:moveTo>
                <a:lnTo>
                  <a:pt x="8991600" y="0"/>
                </a:lnTo>
                <a:lnTo>
                  <a:pt x="8991600" y="6858000"/>
                </a:lnTo>
                <a:lnTo>
                  <a:pt x="0" y="6858000"/>
                </a:lnTo>
                <a:cubicBezTo>
                  <a:pt x="437322" y="5695122"/>
                  <a:pt x="1749287" y="2653749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279" r="63603"/>
          <a:stretch>
            <a:fillRect/>
          </a:stretch>
        </p:blipFill>
        <p:spPr bwMode="auto">
          <a:xfrm>
            <a:off x="2075260" y="0"/>
            <a:ext cx="12906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4259" y="4663393"/>
            <a:ext cx="2013821" cy="3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hoto blue">
    <p:bg>
      <p:bgPr>
        <a:gradFill rotWithShape="1">
          <a:gsLst>
            <a:gs pos="0">
              <a:srgbClr val="32A3FF"/>
            </a:gs>
            <a:gs pos="71001">
              <a:srgbClr val="002E55"/>
            </a:gs>
            <a:gs pos="100000">
              <a:srgbClr val="002E5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24591" y="0"/>
            <a:ext cx="461941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 userDrawn="1"/>
        </p:nvGrpSpPr>
        <p:grpSpPr>
          <a:xfrm>
            <a:off x="0" y="0"/>
            <a:ext cx="7187805" cy="5143500"/>
            <a:chOff x="0" y="0"/>
            <a:chExt cx="7187805" cy="5143500"/>
          </a:xfrm>
        </p:grpSpPr>
        <p:sp useBgFill="1">
          <p:nvSpPr>
            <p:cNvPr id="3" name="Rectangle 8"/>
            <p:cNvSpPr/>
            <p:nvPr/>
          </p:nvSpPr>
          <p:spPr>
            <a:xfrm flipH="1">
              <a:off x="0" y="0"/>
              <a:ext cx="6743700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0" h="6858000">
                  <a:moveTo>
                    <a:pt x="0" y="0"/>
                  </a:moveTo>
                  <a:lnTo>
                    <a:pt x="8991600" y="0"/>
                  </a:lnTo>
                  <a:lnTo>
                    <a:pt x="8991600" y="6858000"/>
                  </a:lnTo>
                  <a:lnTo>
                    <a:pt x="0" y="6858000"/>
                  </a:lnTo>
                  <a:cubicBezTo>
                    <a:pt x="437322" y="5695122"/>
                    <a:pt x="1749287" y="2653749"/>
                    <a:pt x="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4" name="Picture 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 flipH="1">
              <a:off x="5897167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72" y="4666974"/>
              <a:ext cx="1866900" cy="3896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415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d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23574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6441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439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23574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811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600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6" y="0"/>
            <a:ext cx="4681896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223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pos="400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338160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6441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40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523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ue S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33816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001" r="4527"/>
          <a:stretch/>
        </p:blipFill>
        <p:spPr bwMode="auto">
          <a:xfrm>
            <a:off x="6070600" y="0"/>
            <a:ext cx="3060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9522"/>
            <a:ext cx="9144000" cy="213955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559315"/>
            <a:ext cx="9144000" cy="112514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90" t="34294" r="8357" b="34966"/>
          <a:stretch/>
        </p:blipFill>
        <p:spPr>
          <a:xfrm>
            <a:off x="2513350" y="3817624"/>
            <a:ext cx="4163020" cy="86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001" r="4527"/>
          <a:stretch/>
        </p:blipFill>
        <p:spPr bwMode="auto">
          <a:xfrm>
            <a:off x="6070600" y="0"/>
            <a:ext cx="3060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901" y="1216822"/>
            <a:ext cx="4196953" cy="34694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3" y="1216822"/>
            <a:ext cx="4244579" cy="34694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772" y="4666974"/>
            <a:ext cx="1866900" cy="38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9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38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62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742682" cy="51435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3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4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453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63550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86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4673601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0075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103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78790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79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731357" cy="51435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6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7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6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pos="40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01" y="0"/>
            <a:ext cx="8826099" cy="11811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901" y="1115736"/>
            <a:ext cx="8826099" cy="4027764"/>
          </a:xfrm>
        </p:spPr>
        <p:txBody>
          <a:bodyPr>
            <a:normAutofit/>
          </a:bodyPr>
          <a:lstStyle>
            <a:lvl1pPr marL="130969" indent="-130969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675085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912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25000">
              <a:schemeClr val="tx2">
                <a:lumMod val="50000"/>
              </a:schemeClr>
            </a:gs>
            <a:gs pos="100000">
              <a:schemeClr val="tx2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17901" y="0"/>
            <a:ext cx="8826099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17901" y="1181101"/>
            <a:ext cx="8826099" cy="396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AutoShape 11"/>
          <p:cNvSpPr>
            <a:spLocks noChangeAspect="1" noChangeArrowheads="1" noTextEdit="1"/>
          </p:cNvSpPr>
          <p:nvPr userDrawn="1"/>
        </p:nvSpPr>
        <p:spPr bwMode="auto">
          <a:xfrm>
            <a:off x="7602141" y="4575575"/>
            <a:ext cx="1360884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ＭＳ Ｐゴシック" charset="0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8194" y="4666974"/>
            <a:ext cx="1866900" cy="38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11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41" r:id="rId14"/>
    <p:sldLayoutId id="2147483729" r:id="rId15"/>
    <p:sldLayoutId id="2147483730" r:id="rId16"/>
    <p:sldLayoutId id="2147483731" r:id="rId17"/>
    <p:sldLayoutId id="2147483732" r:id="rId18"/>
    <p:sldLayoutId id="2147483740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alatino Linotype" panose="02040502050505030304" pitchFamily="18" charset="0"/>
          <a:ea typeface="+mj-ea"/>
          <a:cs typeface="+mj-cs"/>
        </a:defRPr>
      </a:lvl1pPr>
      <a:lvl2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2pPr>
      <a:lvl3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3pPr>
      <a:lvl4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4pPr>
      <a:lvl5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5pPr>
      <a:lvl6pPr marL="257175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6pPr>
      <a:lvl7pPr marL="514350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7pPr>
      <a:lvl8pPr marL="771525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8pPr>
      <a:lvl9pPr marL="1028700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9pPr>
    </p:titleStyle>
    <p:bodyStyle>
      <a:lvl1pPr marL="176213" indent="-176213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41313" indent="-147638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482204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675085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867966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Relationship Id="rId3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jpg"/><Relationship Id="rId3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Beer Ratings Analysis &amp; Prediction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MSDS 6306 Case study 2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Bhuvana Adur Kannan</a:t>
            </a:r>
          </a:p>
          <a:p>
            <a:r>
              <a:rPr lang="en-US" dirty="0" smtClean="0"/>
              <a:t>Christopher Ballenger</a:t>
            </a:r>
          </a:p>
          <a:p>
            <a:r>
              <a:rPr lang="en-US" dirty="0" smtClean="0"/>
              <a:t>Selwyn Samuel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79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beer really better at the brewery?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4595" b="4595"/>
          <a:stretch>
            <a:fillRect/>
          </a:stretch>
        </p:blipFill>
        <p:spPr>
          <a:xfrm>
            <a:off x="124890" y="951934"/>
            <a:ext cx="2557350" cy="205974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680" y="2604554"/>
            <a:ext cx="2722362" cy="24137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791" y="1556858"/>
            <a:ext cx="3342169" cy="258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0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31" y="1019768"/>
            <a:ext cx="8590905" cy="1384154"/>
          </a:xfrm>
          <a:prstGeom prst="rect">
            <a:avLst/>
          </a:prstGeom>
        </p:spPr>
      </p:pic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284481" y="2693361"/>
            <a:ext cx="8589252" cy="984559"/>
          </a:xfrm>
        </p:spPr>
        <p:txBody>
          <a:bodyPr/>
          <a:lstStyle/>
          <a:p>
            <a:r>
              <a:rPr lang="en-US" sz="1600" dirty="0" smtClean="0"/>
              <a:t>3 of the 7 breweries were statistically conclusive</a:t>
            </a:r>
          </a:p>
          <a:p>
            <a:r>
              <a:rPr lang="en-US" sz="1600" dirty="0" smtClean="0"/>
              <a:t>Confounding variables</a:t>
            </a:r>
          </a:p>
          <a:p>
            <a:r>
              <a:rPr lang="en-US" sz="1600" dirty="0" smtClean="0"/>
              <a:t>Limited population</a:t>
            </a:r>
          </a:p>
          <a:p>
            <a:endParaRPr lang="en-US" sz="1600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0" y="4808220"/>
            <a:ext cx="8640053" cy="33528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smtClean="0"/>
              <a:t>*Full test can be found on our </a:t>
            </a:r>
            <a:r>
              <a:rPr lang="en-US" sz="1600" dirty="0" err="1" smtClean="0"/>
              <a:t>github</a:t>
            </a:r>
            <a:r>
              <a:rPr lang="en-US" sz="1600" dirty="0" smtClean="0"/>
              <a:t> repository: </a:t>
            </a:r>
            <a:r>
              <a:rPr lang="en-US" sz="1600" dirty="0" err="1" smtClean="0"/>
              <a:t>LocationBias.Rmd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8600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0"/>
            <a:ext cx="5803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7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0"/>
            <a:ext cx="5803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1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0"/>
            <a:ext cx="5803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2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more data!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" y="1684020"/>
            <a:ext cx="7274560" cy="248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7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Beer me!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1450" y="4705350"/>
            <a:ext cx="51010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https://untappd.com/user/Chrisballenger/checkin/554483926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187" y="419892"/>
            <a:ext cx="4204621" cy="421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1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Gathering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103" y="950170"/>
            <a:ext cx="2415918" cy="110025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448426" y="2435886"/>
            <a:ext cx="848324" cy="993856"/>
            <a:chOff x="2840781" y="2510804"/>
            <a:chExt cx="848324" cy="99385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0781" y="2510804"/>
              <a:ext cx="593015" cy="75548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6981" y="2590261"/>
              <a:ext cx="593015" cy="75548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1473" y="2669718"/>
              <a:ext cx="593015" cy="75548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6090" y="2749175"/>
              <a:ext cx="593015" cy="755485"/>
            </a:xfrm>
            <a:prstGeom prst="rect">
              <a:avLst/>
            </a:prstGeom>
          </p:spPr>
        </p:pic>
      </p:grpSp>
      <p:cxnSp>
        <p:nvCxnSpPr>
          <p:cNvPr id="24" name="Elbow Connector 23"/>
          <p:cNvCxnSpPr>
            <a:stCxn id="3" idx="1"/>
            <a:endCxn id="12" idx="1"/>
          </p:cNvCxnSpPr>
          <p:nvPr/>
        </p:nvCxnSpPr>
        <p:spPr>
          <a:xfrm rot="10800000" flipH="1" flipV="1">
            <a:off x="3247102" y="1500295"/>
            <a:ext cx="201323" cy="1313334"/>
          </a:xfrm>
          <a:prstGeom prst="bentConnector3">
            <a:avLst>
              <a:gd name="adj1" fmla="val -113549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39"/>
          <p:cNvSpPr>
            <a:spLocks noGrp="1"/>
          </p:cNvSpPr>
          <p:nvPr>
            <p:ph sz="half" idx="1"/>
          </p:nvPr>
        </p:nvSpPr>
        <p:spPr>
          <a:xfrm>
            <a:off x="46968" y="950170"/>
            <a:ext cx="2807651" cy="1300545"/>
          </a:xfrm>
        </p:spPr>
        <p:txBody>
          <a:bodyPr/>
          <a:lstStyle/>
          <a:p>
            <a:r>
              <a:rPr lang="en-US" sz="1100" dirty="0" smtClean="0"/>
              <a:t>Get JSON Objects using </a:t>
            </a:r>
            <a:r>
              <a:rPr lang="en-US" sz="1100" dirty="0" smtClean="0"/>
              <a:t>API</a:t>
            </a:r>
          </a:p>
          <a:p>
            <a:r>
              <a:rPr lang="en-US" sz="1100" dirty="0" smtClean="0"/>
              <a:t>Keep record of max </a:t>
            </a:r>
            <a:r>
              <a:rPr lang="en-US" sz="1100" dirty="0"/>
              <a:t>i</a:t>
            </a:r>
            <a:r>
              <a:rPr lang="en-US" sz="1100" dirty="0" smtClean="0"/>
              <a:t>d for paginations</a:t>
            </a:r>
            <a:endParaRPr lang="en-US" sz="1100" dirty="0" smtClean="0"/>
          </a:p>
          <a:p>
            <a:r>
              <a:rPr lang="en-US" sz="1100" dirty="0" smtClean="0"/>
              <a:t>Extract data from JSON to data frames on Beer, Breweries, Check-ins</a:t>
            </a:r>
          </a:p>
          <a:p>
            <a:r>
              <a:rPr lang="en-US" sz="1100" dirty="0" smtClean="0"/>
              <a:t>Enable the flag to denote if the location is the brewery or not</a:t>
            </a:r>
          </a:p>
          <a:p>
            <a:endParaRPr lang="en-US" sz="500" dirty="0" smtClean="0"/>
          </a:p>
          <a:p>
            <a:endParaRPr lang="en-US" sz="1100" dirty="0" smtClean="0"/>
          </a:p>
          <a:p>
            <a:endParaRPr lang="en-US" sz="1100" dirty="0" smtClean="0"/>
          </a:p>
          <a:p>
            <a:endParaRPr lang="en-US" sz="1100" dirty="0"/>
          </a:p>
        </p:txBody>
      </p:sp>
      <p:sp>
        <p:nvSpPr>
          <p:cNvPr id="46" name="TextBox 45"/>
          <p:cNvSpPr txBox="1"/>
          <p:nvPr/>
        </p:nvSpPr>
        <p:spPr>
          <a:xfrm>
            <a:off x="2985440" y="2108422"/>
            <a:ext cx="3850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</a:rPr>
              <a:t>API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49" name="Content Placeholder 39"/>
          <p:cNvSpPr>
            <a:spLocks noGrp="1"/>
          </p:cNvSpPr>
          <p:nvPr>
            <p:ph sz="half" idx="1"/>
          </p:nvPr>
        </p:nvSpPr>
        <p:spPr>
          <a:xfrm>
            <a:off x="5769961" y="2515343"/>
            <a:ext cx="2823412" cy="914398"/>
          </a:xfr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1100" b="1" dirty="0" smtClean="0">
                <a:solidFill>
                  <a:srgbClr val="FFFF00"/>
                </a:solidFill>
              </a:rPr>
              <a:t>Challenges</a:t>
            </a:r>
          </a:p>
          <a:p>
            <a:r>
              <a:rPr lang="en-US" sz="1100" dirty="0" smtClean="0">
                <a:solidFill>
                  <a:srgbClr val="FFFF00"/>
                </a:solidFill>
              </a:rPr>
              <a:t>Long API Client approval </a:t>
            </a:r>
            <a:r>
              <a:rPr lang="en-US" sz="1100" dirty="0">
                <a:solidFill>
                  <a:srgbClr val="FFFF00"/>
                </a:solidFill>
              </a:rPr>
              <a:t>process</a:t>
            </a:r>
          </a:p>
          <a:p>
            <a:r>
              <a:rPr lang="en-US" sz="1100" dirty="0" smtClean="0">
                <a:solidFill>
                  <a:srgbClr val="FFFF00"/>
                </a:solidFill>
              </a:rPr>
              <a:t>100 Calls </a:t>
            </a:r>
            <a:r>
              <a:rPr lang="en-US" sz="1100" dirty="0">
                <a:solidFill>
                  <a:srgbClr val="FFFF00"/>
                </a:solidFill>
              </a:rPr>
              <a:t>per hour restriction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859051" y="3825073"/>
            <a:ext cx="1000189" cy="911705"/>
            <a:chOff x="5521091" y="2016569"/>
            <a:chExt cx="1000189" cy="91170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5452" y="2016569"/>
              <a:ext cx="705828" cy="66077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8136" y="2108585"/>
              <a:ext cx="705828" cy="66077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5708" y="2181763"/>
              <a:ext cx="705828" cy="66077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1091" y="2267499"/>
              <a:ext cx="705828" cy="660775"/>
            </a:xfrm>
            <a:prstGeom prst="rect">
              <a:avLst/>
            </a:prstGeom>
          </p:spPr>
        </p:pic>
      </p:grpSp>
      <p:cxnSp>
        <p:nvCxnSpPr>
          <p:cNvPr id="35" name="Elbow Connector 34"/>
          <p:cNvCxnSpPr>
            <a:stCxn id="21" idx="2"/>
            <a:endCxn id="26" idx="0"/>
          </p:cNvCxnSpPr>
          <p:nvPr/>
        </p:nvCxnSpPr>
        <p:spPr>
          <a:xfrm rot="16200000" flipH="1">
            <a:off x="4055619" y="3374365"/>
            <a:ext cx="395331" cy="506083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71450" y="4705350"/>
            <a:ext cx="25891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Source</a:t>
            </a:r>
            <a:r>
              <a:rPr lang="en-US" i="1" dirty="0">
                <a:solidFill>
                  <a:schemeClr val="bg1"/>
                </a:solidFill>
              </a:rPr>
              <a:t>: https://untappd.com/</a:t>
            </a:r>
          </a:p>
        </p:txBody>
      </p:sp>
      <p:sp>
        <p:nvSpPr>
          <p:cNvPr id="37" name="Content Placeholder 39"/>
          <p:cNvSpPr>
            <a:spLocks noGrp="1"/>
          </p:cNvSpPr>
          <p:nvPr>
            <p:ph sz="half" idx="1"/>
          </p:nvPr>
        </p:nvSpPr>
        <p:spPr>
          <a:xfrm>
            <a:off x="698486" y="3444580"/>
            <a:ext cx="2807651" cy="674009"/>
          </a:xfrm>
        </p:spPr>
        <p:txBody>
          <a:bodyPr/>
          <a:lstStyle/>
          <a:p>
            <a:r>
              <a:rPr lang="en-US" sz="1100" dirty="0" smtClean="0"/>
              <a:t>Merge data frames to master data frame</a:t>
            </a:r>
          </a:p>
          <a:p>
            <a:r>
              <a:rPr lang="en-US" sz="1100" dirty="0" smtClean="0"/>
              <a:t>Write the data frame to CSV file for Master Check-ins</a:t>
            </a:r>
          </a:p>
          <a:p>
            <a:endParaRPr lang="en-US" sz="1100" dirty="0" smtClean="0"/>
          </a:p>
          <a:p>
            <a:endParaRPr lang="en-US" sz="1100" dirty="0" smtClean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502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Beer Recommendation - </a:t>
            </a:r>
            <a:r>
              <a:rPr lang="en-US" dirty="0"/>
              <a:t>Data </a:t>
            </a:r>
            <a:r>
              <a:rPr lang="en-US" dirty="0" smtClean="0"/>
              <a:t>Gathering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103" y="950170"/>
            <a:ext cx="2415918" cy="110025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611677" y="2515343"/>
            <a:ext cx="1000189" cy="911705"/>
            <a:chOff x="5521091" y="2016569"/>
            <a:chExt cx="1000189" cy="91170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5452" y="2016569"/>
              <a:ext cx="705828" cy="66077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8136" y="2108585"/>
              <a:ext cx="705828" cy="66077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08" y="2181763"/>
              <a:ext cx="705828" cy="6607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1091" y="2267499"/>
              <a:ext cx="705828" cy="660775"/>
            </a:xfrm>
            <a:prstGeom prst="rect">
              <a:avLst/>
            </a:prstGeom>
          </p:spPr>
        </p:pic>
      </p:grpSp>
      <p:sp>
        <p:nvSpPr>
          <p:cNvPr id="13" name="Content Placeholder 39"/>
          <p:cNvSpPr txBox="1">
            <a:spLocks/>
          </p:cNvSpPr>
          <p:nvPr/>
        </p:nvSpPr>
        <p:spPr bwMode="auto">
          <a:xfrm>
            <a:off x="5987850" y="1433194"/>
            <a:ext cx="2979792" cy="124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130969" indent="-130969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9322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2204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75085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67966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5 Users, 300+ check-ins, 1500 observations</a:t>
            </a:r>
          </a:p>
          <a:p>
            <a:r>
              <a:rPr lang="en-US" sz="1100" dirty="0" smtClean="0"/>
              <a:t>1100 beer details</a:t>
            </a:r>
          </a:p>
          <a:p>
            <a:r>
              <a:rPr lang="en-US" sz="1100" dirty="0" smtClean="0"/>
              <a:t>rvest &amp; Rselenium packages, CSS Selector</a:t>
            </a:r>
          </a:p>
          <a:p>
            <a:r>
              <a:rPr lang="en-US" sz="1100" dirty="0" smtClean="0"/>
              <a:t>Tricky show more logic </a:t>
            </a:r>
          </a:p>
          <a:p>
            <a:r>
              <a:rPr lang="en-US" sz="1100" dirty="0" smtClean="0"/>
              <a:t>HTML parse -&gt; data frame -&gt; CSV files</a:t>
            </a:r>
            <a:endParaRPr lang="en-US" sz="1100" dirty="0"/>
          </a:p>
        </p:txBody>
      </p:sp>
      <p:sp>
        <p:nvSpPr>
          <p:cNvPr id="14" name="Content Placeholder 39"/>
          <p:cNvSpPr txBox="1">
            <a:spLocks/>
          </p:cNvSpPr>
          <p:nvPr/>
        </p:nvSpPr>
        <p:spPr bwMode="auto">
          <a:xfrm>
            <a:off x="411062" y="2384822"/>
            <a:ext cx="2979792" cy="88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30969" indent="-130969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9322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2204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75085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67966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b="1" dirty="0" smtClean="0">
                <a:solidFill>
                  <a:srgbClr val="FFFF00"/>
                </a:solidFill>
              </a:rPr>
              <a:t>Challenges</a:t>
            </a:r>
          </a:p>
          <a:p>
            <a:r>
              <a:rPr lang="en-US" sz="1100" dirty="0" smtClean="0">
                <a:solidFill>
                  <a:srgbClr val="FFFF00"/>
                </a:solidFill>
              </a:rPr>
              <a:t>IP Black-listed – Intelligent Proxies</a:t>
            </a:r>
          </a:p>
          <a:p>
            <a:r>
              <a:rPr lang="en-US" sz="1100" dirty="0" smtClean="0">
                <a:solidFill>
                  <a:srgbClr val="FFFF00"/>
                </a:solidFill>
              </a:rPr>
              <a:t>Throttle http calls</a:t>
            </a:r>
            <a:endParaRPr lang="en-US" sz="1100" dirty="0">
              <a:solidFill>
                <a:srgbClr val="FFFF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454873" y="3755970"/>
            <a:ext cx="1000189" cy="911705"/>
            <a:chOff x="5521091" y="2016569"/>
            <a:chExt cx="1000189" cy="91170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5452" y="2016569"/>
              <a:ext cx="705828" cy="66077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8136" y="2108585"/>
              <a:ext cx="705828" cy="6607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08" y="2181763"/>
              <a:ext cx="705828" cy="66077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1091" y="2267499"/>
              <a:ext cx="705828" cy="660775"/>
            </a:xfrm>
            <a:prstGeom prst="rect">
              <a:avLst/>
            </a:prstGeom>
          </p:spPr>
        </p:pic>
      </p:grpSp>
      <p:cxnSp>
        <p:nvCxnSpPr>
          <p:cNvPr id="20" name="Elbow Connector 19"/>
          <p:cNvCxnSpPr>
            <a:stCxn id="12" idx="1"/>
            <a:endCxn id="16" idx="0"/>
          </p:cNvCxnSpPr>
          <p:nvPr/>
        </p:nvCxnSpPr>
        <p:spPr>
          <a:xfrm rot="10800000" flipV="1">
            <a:off x="4102149" y="3096660"/>
            <a:ext cx="509529" cy="659309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1450" y="4705350"/>
            <a:ext cx="25891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Source</a:t>
            </a:r>
            <a:r>
              <a:rPr lang="en-US" i="1" dirty="0">
                <a:solidFill>
                  <a:schemeClr val="bg1"/>
                </a:solidFill>
              </a:rPr>
              <a:t>: https://untappd.com/</a:t>
            </a:r>
          </a:p>
        </p:txBody>
      </p:sp>
      <p:cxnSp>
        <p:nvCxnSpPr>
          <p:cNvPr id="22" name="Elbow Connector 21"/>
          <p:cNvCxnSpPr/>
          <p:nvPr/>
        </p:nvCxnSpPr>
        <p:spPr>
          <a:xfrm flipH="1">
            <a:off x="5611866" y="1500295"/>
            <a:ext cx="51155" cy="1345436"/>
          </a:xfrm>
          <a:prstGeom prst="bentConnector3">
            <a:avLst>
              <a:gd name="adj1" fmla="val -44687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07788" y="2107015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</a:rPr>
              <a:t>Web Scraping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27" name="Content Placeholder 39"/>
          <p:cNvSpPr txBox="1">
            <a:spLocks/>
          </p:cNvSpPr>
          <p:nvPr/>
        </p:nvSpPr>
        <p:spPr bwMode="auto">
          <a:xfrm>
            <a:off x="4548516" y="4006242"/>
            <a:ext cx="1537977" cy="46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130969" indent="-130969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9322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2204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75085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67966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Master User Profile</a:t>
            </a:r>
          </a:p>
          <a:p>
            <a:r>
              <a:rPr lang="en-US" sz="1100" dirty="0" smtClean="0"/>
              <a:t>Master Beer Details</a:t>
            </a:r>
          </a:p>
        </p:txBody>
      </p:sp>
    </p:spTree>
    <p:extLst>
      <p:ext uri="{BB962C8B-B14F-4D97-AF65-F5344CB8AC3E}">
        <p14:creationId xmlns:p14="http://schemas.microsoft.com/office/powerpoint/2010/main" val="35406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Beer Recommendation - </a:t>
            </a:r>
            <a:r>
              <a:rPr lang="en-US" dirty="0"/>
              <a:t>Feature Selection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7902" y="1115736"/>
            <a:ext cx="3893054" cy="2177381"/>
          </a:xfrm>
        </p:spPr>
        <p:txBody>
          <a:bodyPr/>
          <a:lstStyle/>
          <a:p>
            <a:pPr lvl="1"/>
            <a:r>
              <a:rPr lang="en-US" dirty="0" smtClean="0"/>
              <a:t>User selects flavors of a beer while checking in</a:t>
            </a:r>
          </a:p>
          <a:p>
            <a:pPr lvl="1"/>
            <a:r>
              <a:rPr lang="en-US" dirty="0"/>
              <a:t>Chose 40 out of the 100+ flavors to define a </a:t>
            </a:r>
            <a:r>
              <a:rPr lang="en-US" dirty="0" smtClean="0"/>
              <a:t>beer</a:t>
            </a:r>
          </a:p>
          <a:p>
            <a:pPr lvl="1"/>
            <a:r>
              <a:rPr lang="en-US" dirty="0" smtClean="0"/>
              <a:t>Extract flavor keywords from </a:t>
            </a:r>
            <a:r>
              <a:rPr lang="en-US" dirty="0"/>
              <a:t>b</a:t>
            </a:r>
            <a:r>
              <a:rPr lang="en-US" dirty="0" smtClean="0"/>
              <a:t>eer description</a:t>
            </a:r>
          </a:p>
          <a:p>
            <a:pPr lvl="1"/>
            <a:r>
              <a:rPr lang="en-US" dirty="0" smtClean="0"/>
              <a:t>Add beer features like ABV, IBU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1450" y="4705350"/>
            <a:ext cx="25891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Source</a:t>
            </a:r>
            <a:r>
              <a:rPr lang="en-US" i="1" dirty="0">
                <a:solidFill>
                  <a:schemeClr val="bg1"/>
                </a:solidFill>
              </a:rPr>
              <a:t>: https://untappd.com/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377" y="1287316"/>
            <a:ext cx="1568103" cy="2787738"/>
          </a:xfrm>
          <a:prstGeom prst="rect">
            <a:avLst/>
          </a:prstGeom>
        </p:spPr>
      </p:pic>
      <p:sp>
        <p:nvSpPr>
          <p:cNvPr id="24" name="Content Placeholder 39"/>
          <p:cNvSpPr txBox="1">
            <a:spLocks/>
          </p:cNvSpPr>
          <p:nvPr/>
        </p:nvSpPr>
        <p:spPr bwMode="auto">
          <a:xfrm>
            <a:off x="7300855" y="4181271"/>
            <a:ext cx="1635148" cy="46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30969" indent="-130969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9322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2204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75085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67966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 smtClean="0"/>
              <a:t>Check-in Flavor Profile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702" y="2251068"/>
            <a:ext cx="2922476" cy="1823986"/>
          </a:xfrm>
          <a:prstGeom prst="rect">
            <a:avLst/>
          </a:prstGeom>
        </p:spPr>
      </p:pic>
      <p:sp>
        <p:nvSpPr>
          <p:cNvPr id="25" name="Content Placeholder 39"/>
          <p:cNvSpPr txBox="1">
            <a:spLocks/>
          </p:cNvSpPr>
          <p:nvPr/>
        </p:nvSpPr>
        <p:spPr bwMode="auto">
          <a:xfrm>
            <a:off x="5112904" y="4142231"/>
            <a:ext cx="1635148" cy="46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30969" indent="-130969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9322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2204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75085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67966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 smtClean="0"/>
              <a:t>Beer description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322618" y="3129618"/>
            <a:ext cx="338904" cy="163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677269" y="3129617"/>
            <a:ext cx="338904" cy="163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104783" y="3129616"/>
            <a:ext cx="803647" cy="163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354279" y="3546739"/>
            <a:ext cx="289923" cy="105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730950" y="3546739"/>
            <a:ext cx="289923" cy="105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95099" y="3491822"/>
            <a:ext cx="37356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</a:rPr>
              <a:t>ABV, IBU, Style, Light, Smooth, Clean, Sweet, Woody, Zippy, Strong, Hoppy, Floral, Citrus, Milk, Dark, Creamy, Mouthfeel, Soft, Boozy, Caramel, Oatmeal, Dry, Malty, Piney, Grassy, Tart, Sour, Salty, Fruity, Heat, Bitter, Coffee, Roasty, Chocolate, Juicy, Funky, Acidic, Crushable, User Name</a:t>
            </a:r>
            <a:endParaRPr lang="en-US" sz="1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67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317500" y="1181100"/>
            <a:ext cx="8826500" cy="3962400"/>
          </a:xfrm>
        </p:spPr>
        <p:txBody>
          <a:bodyPr/>
          <a:lstStyle/>
          <a:p>
            <a:r>
              <a:rPr lang="en-US" dirty="0" smtClean="0"/>
              <a:t>Project Goals</a:t>
            </a:r>
          </a:p>
          <a:p>
            <a:r>
              <a:rPr lang="en-US" dirty="0" smtClean="0"/>
              <a:t>Data Gathering</a:t>
            </a:r>
          </a:p>
          <a:p>
            <a:r>
              <a:rPr lang="en-US" dirty="0" smtClean="0"/>
              <a:t>Feature Selection</a:t>
            </a:r>
          </a:p>
          <a:p>
            <a:r>
              <a:rPr lang="en-US" dirty="0" smtClean="0"/>
              <a:t>Modeling</a:t>
            </a:r>
          </a:p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149" y="992485"/>
            <a:ext cx="3457299" cy="34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0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Beer Recommendation - Modeling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17902" y="1115736"/>
            <a:ext cx="5309176" cy="36800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Random Forest – First Iteration</a:t>
            </a:r>
          </a:p>
          <a:p>
            <a:pPr lvl="1"/>
            <a:r>
              <a:rPr lang="en-US" dirty="0" smtClean="0"/>
              <a:t>1555 Observations, 40 Features</a:t>
            </a:r>
          </a:p>
          <a:p>
            <a:pPr lvl="1"/>
            <a:r>
              <a:rPr lang="en-US" dirty="0" smtClean="0"/>
              <a:t>80% training data, 20% testing data</a:t>
            </a:r>
          </a:p>
          <a:p>
            <a:pPr lvl="1"/>
            <a:r>
              <a:rPr lang="en-US" dirty="0" smtClean="0"/>
              <a:t>Ratings – Ordinal 1 to 5 with 0.25 increments</a:t>
            </a:r>
          </a:p>
          <a:p>
            <a:pPr marL="34528" indent="0">
              <a:buNone/>
            </a:pPr>
            <a:endParaRPr lang="en-US" dirty="0"/>
          </a:p>
          <a:p>
            <a:pPr marL="34528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Results/Challenges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Prediction rating was continuous (3.54, etc.,)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% var explained: 52.41 – Not very good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Mean Squared Residuals – 0.1704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Beer flavor features were not useful as they were not populated enough to have an impact on the ratings</a:t>
            </a:r>
          </a:p>
          <a:p>
            <a:pPr lvl="1"/>
            <a:endParaRPr lang="en-US" dirty="0"/>
          </a:p>
          <a:p>
            <a:pPr marL="34528" indent="0">
              <a:buNone/>
            </a:pP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835" y="589033"/>
            <a:ext cx="1328551" cy="39722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7" y="3985769"/>
            <a:ext cx="5402671" cy="1041384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486576" y="4367382"/>
            <a:ext cx="2595527" cy="4284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Beer Recommendation - Modeling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17901" y="1115736"/>
            <a:ext cx="5660867" cy="3680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Random Forest – Second Iteration</a:t>
            </a:r>
          </a:p>
          <a:p>
            <a:pPr lvl="1"/>
            <a:r>
              <a:rPr lang="en-US" dirty="0" smtClean="0"/>
              <a:t>1555 Observations, 40 Features</a:t>
            </a:r>
          </a:p>
          <a:p>
            <a:pPr lvl="1"/>
            <a:r>
              <a:rPr lang="en-US" dirty="0" smtClean="0"/>
              <a:t>80% training data, 20% testing data</a:t>
            </a:r>
          </a:p>
          <a:p>
            <a:pPr lvl="1"/>
            <a:r>
              <a:rPr lang="en-US" dirty="0" smtClean="0"/>
              <a:t>Ratings – 3.5 above – ThumsUp, else ThumsDown</a:t>
            </a:r>
          </a:p>
          <a:p>
            <a:pPr marL="34528" indent="0">
              <a:buNone/>
            </a:pPr>
            <a:endParaRPr lang="en-US" dirty="0"/>
          </a:p>
          <a:p>
            <a:pPr marL="34528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Results</a:t>
            </a:r>
          </a:p>
          <a:p>
            <a:pPr lvl="1"/>
            <a:endParaRPr lang="en-US" dirty="0"/>
          </a:p>
          <a:p>
            <a:pPr marL="34528" indent="0">
              <a:buNone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15" y="3338679"/>
            <a:ext cx="7943850" cy="17145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17901" y="3849432"/>
            <a:ext cx="3243783" cy="4540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7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Beer Recommendation - Modeling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17901" y="1115736"/>
            <a:ext cx="5660867" cy="3680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Random Forest – Third Iteration</a:t>
            </a:r>
          </a:p>
          <a:p>
            <a:pPr lvl="1"/>
            <a:r>
              <a:rPr lang="en-US" dirty="0" smtClean="0"/>
              <a:t>1555 Observations, Top 5 Features</a:t>
            </a:r>
          </a:p>
          <a:p>
            <a:pPr lvl="1"/>
            <a:r>
              <a:rPr lang="en-US" dirty="0" smtClean="0"/>
              <a:t>80% training data, 20% testing data</a:t>
            </a:r>
          </a:p>
          <a:p>
            <a:pPr lvl="1"/>
            <a:r>
              <a:rPr lang="en-US" dirty="0" smtClean="0"/>
              <a:t>Ratings – 3.5 above – ThumsUp, else ThumsDown</a:t>
            </a:r>
          </a:p>
          <a:p>
            <a:pPr marL="34528" indent="0">
              <a:buNone/>
            </a:pPr>
            <a:endParaRPr lang="en-US" dirty="0"/>
          </a:p>
          <a:p>
            <a:pPr marL="34528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Results</a:t>
            </a:r>
          </a:p>
          <a:p>
            <a:pPr lvl="1"/>
            <a:endParaRPr lang="en-US" dirty="0"/>
          </a:p>
          <a:p>
            <a:pPr marL="34528" indent="0"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01" y="3351201"/>
            <a:ext cx="8620125" cy="16383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17901" y="3849432"/>
            <a:ext cx="3243783" cy="4540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Flavor profile features were not fully utilized by the model and their importance were low</a:t>
            </a:r>
          </a:p>
          <a:p>
            <a:r>
              <a:rPr lang="en-US" dirty="0" smtClean="0"/>
              <a:t>Need to understand more about tuning RandomForest</a:t>
            </a:r>
          </a:p>
          <a:p>
            <a:r>
              <a:rPr lang="en-US" dirty="0" smtClean="0"/>
              <a:t>Try other algorithms and packages </a:t>
            </a:r>
            <a:r>
              <a:rPr lang="en-US" dirty="0"/>
              <a:t>like </a:t>
            </a:r>
            <a:r>
              <a:rPr lang="en-US" dirty="0" smtClean="0"/>
              <a:t>recommenderlab and 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5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Cheers!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056" y="949954"/>
            <a:ext cx="5235357" cy="384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7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Science Project Life Cycle</a:t>
            </a:r>
          </a:p>
          <a:p>
            <a:r>
              <a:rPr lang="en-US" dirty="0" smtClean="0"/>
              <a:t>Apply Statistics lessons from MSDS 6371</a:t>
            </a:r>
          </a:p>
          <a:p>
            <a:pPr lvl="1"/>
            <a:r>
              <a:rPr lang="en-US" dirty="0" smtClean="0"/>
              <a:t>Problem analysis &amp; Identification of tests</a:t>
            </a:r>
          </a:p>
          <a:p>
            <a:r>
              <a:rPr lang="en-US" dirty="0" smtClean="0"/>
              <a:t>Learn new technologies</a:t>
            </a:r>
          </a:p>
          <a:p>
            <a:pPr lvl="1"/>
            <a:r>
              <a:rPr lang="en-US" dirty="0" smtClean="0"/>
              <a:t>APIs, Web Scraping, ML algorithms, H</a:t>
            </a:r>
            <a:r>
              <a:rPr lang="en-US" baseline="-25000" dirty="0" smtClean="0"/>
              <a:t>2</a:t>
            </a:r>
            <a:r>
              <a:rPr lang="en-US" dirty="0" smtClean="0"/>
              <a:t>O Platform</a:t>
            </a:r>
          </a:p>
          <a:p>
            <a:r>
              <a:rPr lang="en-US" dirty="0" smtClean="0"/>
              <a:t>Learn the model and not Perfect the model</a:t>
            </a:r>
          </a:p>
          <a:p>
            <a:pPr lvl="1"/>
            <a:r>
              <a:rPr lang="en-US" dirty="0" smtClean="0"/>
              <a:t>Run evaluations on the model</a:t>
            </a:r>
          </a:p>
          <a:p>
            <a:pPr lvl="1"/>
            <a:r>
              <a:rPr lang="en-US" dirty="0" smtClean="0"/>
              <a:t>Report statistics on the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9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29150" y="695722"/>
            <a:ext cx="4322344" cy="617934"/>
          </a:xfrm>
        </p:spPr>
        <p:txBody>
          <a:bodyPr/>
          <a:lstStyle/>
          <a:p>
            <a:r>
              <a:rPr lang="en-US" dirty="0" smtClean="0"/>
              <a:t>Trend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29150" y="1313656"/>
            <a:ext cx="4322344" cy="325239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Overall beer sales down 1%</a:t>
            </a:r>
          </a:p>
          <a:p>
            <a:r>
              <a:rPr lang="en-US" dirty="0" smtClean="0"/>
              <a:t>Craft &amp; Import beer sales up 8%</a:t>
            </a:r>
          </a:p>
          <a:p>
            <a:pPr lvl="1"/>
            <a:r>
              <a:rPr lang="en-US" dirty="0" smtClean="0"/>
              <a:t>23% of overall beer sales</a:t>
            </a:r>
          </a:p>
          <a:p>
            <a:r>
              <a:rPr lang="en-US" dirty="0" smtClean="0"/>
              <a:t>Beer drinkers are turning into beer enthusiasts &amp; beer connoisseurs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400" i="1" dirty="0" smtClean="0"/>
              <a:t>For </a:t>
            </a:r>
            <a:r>
              <a:rPr lang="en-US" sz="1400" i="1" dirty="0"/>
              <a:t>me, it equates to a sense of adventure – collecting sensory experiences through flavor profiles like Indiana Jones collects priceless artifacts. The excitement of a satisfying brew, falling into off-flavors – these experiences belong in the museum of your mind</a:t>
            </a:r>
            <a:r>
              <a:rPr lang="en-US" sz="1400" i="1" dirty="0" smtClean="0"/>
              <a:t>!</a:t>
            </a:r>
          </a:p>
          <a:p>
            <a:pPr marL="0" indent="0">
              <a:buNone/>
            </a:pPr>
            <a:r>
              <a:rPr lang="en-US" sz="1400" i="1" dirty="0"/>
              <a:t>	</a:t>
            </a:r>
            <a:r>
              <a:rPr lang="en-US" sz="1400" i="1" dirty="0" smtClean="0"/>
              <a:t>- Katy Tilley (</a:t>
            </a:r>
            <a:r>
              <a:rPr lang="en-US" sz="1400" i="1" dirty="0"/>
              <a:t>DESTIHL Brewery Ambassador)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Beer Industry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1450" y="4705350"/>
            <a:ext cx="37059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Source</a:t>
            </a:r>
            <a:r>
              <a:rPr lang="en-US" i="1" dirty="0">
                <a:solidFill>
                  <a:schemeClr val="bg1"/>
                </a:solidFill>
              </a:rPr>
              <a:t>: https://www.brewersassociation.org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80" y="977900"/>
            <a:ext cx="4259070" cy="357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6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we would like to answer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there a bias in the way beer enthusiasts rate a beer at a brewery location and other locations?</a:t>
            </a:r>
          </a:p>
          <a:p>
            <a:endParaRPr lang="en-US" dirty="0"/>
          </a:p>
          <a:p>
            <a:r>
              <a:rPr lang="en-US" dirty="0" smtClean="0"/>
              <a:t>When a beer enthusiast/connoisseur walks into a brewery can we recommend a beer that he/she would like based on their past ratings profile?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6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Is beer really better at the brewery?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7527" r="7527"/>
          <a:stretch>
            <a:fillRect/>
          </a:stretch>
        </p:blipFill>
        <p:spPr>
          <a:xfrm>
            <a:off x="2276349" y="1467326"/>
            <a:ext cx="4182714" cy="2763441"/>
          </a:xfrm>
        </p:spPr>
      </p:pic>
    </p:spTree>
    <p:extLst>
      <p:ext uri="{BB962C8B-B14F-4D97-AF65-F5344CB8AC3E}">
        <p14:creationId xmlns:p14="http://schemas.microsoft.com/office/powerpoint/2010/main" val="2842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Breweries we targeted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278647" y="1157709"/>
            <a:ext cx="4283193" cy="341683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Community </a:t>
            </a:r>
            <a:r>
              <a:rPr lang="en-US" sz="1800" dirty="0"/>
              <a:t>Beer </a:t>
            </a:r>
            <a:r>
              <a:rPr lang="en-US" sz="1800" dirty="0" smtClean="0"/>
              <a:t>Company</a:t>
            </a:r>
          </a:p>
          <a:p>
            <a:pPr marL="0" indent="0">
              <a:buNone/>
            </a:pPr>
            <a:r>
              <a:rPr lang="en-US" sz="1800" dirty="0" smtClean="0"/>
              <a:t>Four </a:t>
            </a:r>
            <a:r>
              <a:rPr lang="en-US" sz="1800" dirty="0"/>
              <a:t>Corners Brewing Company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Deep </a:t>
            </a:r>
            <a:r>
              <a:rPr lang="en-US" sz="1800" dirty="0" err="1"/>
              <a:t>Ellum</a:t>
            </a:r>
            <a:r>
              <a:rPr lang="en-US" sz="1800" dirty="0"/>
              <a:t> Brewing Company  </a:t>
            </a:r>
          </a:p>
          <a:p>
            <a:pPr marL="0" indent="0">
              <a:buNone/>
            </a:pPr>
            <a:r>
              <a:rPr lang="en-US" sz="1800" dirty="0" err="1" smtClean="0"/>
              <a:t>BrainDead</a:t>
            </a:r>
            <a:r>
              <a:rPr lang="en-US" sz="1800" dirty="0" smtClean="0"/>
              <a:t> </a:t>
            </a:r>
            <a:r>
              <a:rPr lang="en-US" sz="1800" dirty="0"/>
              <a:t>Brewing          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Noble </a:t>
            </a:r>
            <a:r>
              <a:rPr lang="en-US" sz="1800" dirty="0"/>
              <a:t>Rey Brewing </a:t>
            </a:r>
            <a:r>
              <a:rPr lang="en-US" sz="1800" dirty="0" smtClean="0"/>
              <a:t>Company</a:t>
            </a:r>
          </a:p>
          <a:p>
            <a:pPr marL="0" indent="0">
              <a:buNone/>
            </a:pPr>
            <a:r>
              <a:rPr lang="en-US" sz="1800" dirty="0" smtClean="0"/>
              <a:t>Texas </a:t>
            </a:r>
            <a:r>
              <a:rPr lang="en-US" sz="1800" dirty="0"/>
              <a:t>Ale Project           </a:t>
            </a:r>
          </a:p>
          <a:p>
            <a:pPr marL="0" indent="0">
              <a:buNone/>
            </a:pPr>
            <a:r>
              <a:rPr lang="en-US" sz="1800" dirty="0" err="1" smtClean="0"/>
              <a:t>Peticolas</a:t>
            </a:r>
            <a:r>
              <a:rPr lang="en-US" sz="1800" dirty="0" smtClean="0"/>
              <a:t> </a:t>
            </a:r>
            <a:r>
              <a:rPr lang="en-US" sz="1800" dirty="0"/>
              <a:t>Brewing Company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023" y="904240"/>
            <a:ext cx="4557751" cy="4117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450" y="4705350"/>
            <a:ext cx="22270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https://</a:t>
            </a:r>
            <a:r>
              <a:rPr lang="en-US" i="1" dirty="0" err="1" smtClean="0">
                <a:solidFill>
                  <a:schemeClr val="bg1"/>
                </a:solidFill>
              </a:rPr>
              <a:t>maps.google.com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79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0"/>
            <a:ext cx="5803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5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0"/>
            <a:ext cx="5803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9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theme/theme1.xml><?xml version="1.0" encoding="utf-8"?>
<a:theme xmlns:a="http://schemas.openxmlformats.org/drawingml/2006/main" name="--SMU-07.18.18--">
  <a:themeElements>
    <a:clrScheme name="SMU May 2018">
      <a:dk1>
        <a:sysClr val="windowText" lastClr="000000"/>
      </a:dk1>
      <a:lt1>
        <a:sysClr val="window" lastClr="FFFFFF"/>
      </a:lt1>
      <a:dk2>
        <a:srgbClr val="0076D8"/>
      </a:dk2>
      <a:lt2>
        <a:srgbClr val="CDCFCE"/>
      </a:lt2>
      <a:accent1>
        <a:srgbClr val="354C97"/>
      </a:accent1>
      <a:accent2>
        <a:srgbClr val="860000"/>
      </a:accent2>
      <a:accent3>
        <a:srgbClr val="E2D8B9"/>
      </a:accent3>
      <a:accent4>
        <a:srgbClr val="EFB615"/>
      </a:accent4>
      <a:accent5>
        <a:srgbClr val="457E28"/>
      </a:accent5>
      <a:accent6>
        <a:srgbClr val="66695B"/>
      </a:accent6>
      <a:hlink>
        <a:srgbClr val="219BFF"/>
      </a:hlink>
      <a:folHlink>
        <a:srgbClr val="CC0000"/>
      </a:folHlink>
    </a:clrScheme>
    <a:fontScheme name="P-T 2018">
      <a:majorFont>
        <a:latin typeface="Palatino Linotype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UniversityTemplate_07.18.18.potx" id="{98177323-51DB-4EB0-ADDD-ACF2D37E5CDB}" vid="{290AE970-B9A8-401C-9715-AFA3EF1DF290}"/>
    </a:ext>
  </a:extLst>
</a:theme>
</file>

<file path=ppt/theme/theme2.xml><?xml version="1.0" encoding="utf-8"?>
<a:theme xmlns:a="http://schemas.openxmlformats.org/drawingml/2006/main" name="Office Theme">
  <a:themeElements>
    <a:clrScheme name="SMU May 2018">
      <a:dk1>
        <a:sysClr val="windowText" lastClr="000000"/>
      </a:dk1>
      <a:lt1>
        <a:sysClr val="window" lastClr="FFFFFF"/>
      </a:lt1>
      <a:dk2>
        <a:srgbClr val="0076D8"/>
      </a:dk2>
      <a:lt2>
        <a:srgbClr val="CDCFCE"/>
      </a:lt2>
      <a:accent1>
        <a:srgbClr val="354C97"/>
      </a:accent1>
      <a:accent2>
        <a:srgbClr val="860000"/>
      </a:accent2>
      <a:accent3>
        <a:srgbClr val="E2D8B9"/>
      </a:accent3>
      <a:accent4>
        <a:srgbClr val="EFB615"/>
      </a:accent4>
      <a:accent5>
        <a:srgbClr val="457E28"/>
      </a:accent5>
      <a:accent6>
        <a:srgbClr val="66695B"/>
      </a:accent6>
      <a:hlink>
        <a:srgbClr val="219BFF"/>
      </a:hlink>
      <a:folHlink>
        <a:srgbClr val="CC0000"/>
      </a:folHlink>
    </a:clrScheme>
    <a:fontScheme name="P-T 2018">
      <a:majorFont>
        <a:latin typeface="Palatino Linotype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41249</TotalTime>
  <Words>974</Words>
  <Application>Microsoft Macintosh PowerPoint</Application>
  <PresentationFormat>On-screen Show (16:9)</PresentationFormat>
  <Paragraphs>134</Paragraphs>
  <Slides>24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--SMU-07.18.18--</vt:lpstr>
      <vt:lpstr>Beer Ratings Analysis &amp; Prediction</vt:lpstr>
      <vt:lpstr>Outline</vt:lpstr>
      <vt:lpstr>Project Goals</vt:lpstr>
      <vt:lpstr>Beer Industry</vt:lpstr>
      <vt:lpstr>Questions we would like to answer</vt:lpstr>
      <vt:lpstr>1. Is beer really better at the brewery?</vt:lpstr>
      <vt:lpstr>Breweries we targeted</vt:lpstr>
      <vt:lpstr>PowerPoint Presentation</vt:lpstr>
      <vt:lpstr>PowerPoint Presentation</vt:lpstr>
      <vt:lpstr>Is beer really better at the brewery?</vt:lpstr>
      <vt:lpstr>Conclusion</vt:lpstr>
      <vt:lpstr>PowerPoint Presentation</vt:lpstr>
      <vt:lpstr>PowerPoint Presentation</vt:lpstr>
      <vt:lpstr>PowerPoint Presentation</vt:lpstr>
      <vt:lpstr>We need more data!</vt:lpstr>
      <vt:lpstr>2. Beer me!</vt:lpstr>
      <vt:lpstr>Data Gathering</vt:lpstr>
      <vt:lpstr> Beer Recommendation - Data Gathering</vt:lpstr>
      <vt:lpstr> Beer Recommendation - Feature Selection </vt:lpstr>
      <vt:lpstr> Beer Recommendation - Modeling</vt:lpstr>
      <vt:lpstr> Beer Recommendation - Modeling</vt:lpstr>
      <vt:lpstr> Beer Recommendation - Modeling</vt:lpstr>
      <vt:lpstr>Conclusion</vt:lpstr>
      <vt:lpstr>Cheers!</vt:lpstr>
    </vt:vector>
  </TitlesOfParts>
  <Company>Southern Methodist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O'Berg, Gary</dc:creator>
  <cp:lastModifiedBy>Chris Ballenger</cp:lastModifiedBy>
  <cp:revision>555</cp:revision>
  <cp:lastPrinted>2018-03-23T14:39:46Z</cp:lastPrinted>
  <dcterms:created xsi:type="dcterms:W3CDTF">2016-06-08T17:45:18Z</dcterms:created>
  <dcterms:modified xsi:type="dcterms:W3CDTF">2018-08-16T23:14:00Z</dcterms:modified>
</cp:coreProperties>
</file>